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6"/>
  </p:notesMasterIdLst>
  <p:sldIdLst>
    <p:sldId id="257" r:id="rId4"/>
    <p:sldId id="467" r:id="rId5"/>
    <p:sldId id="327" r:id="rId6"/>
    <p:sldId id="519" r:id="rId7"/>
    <p:sldId id="520" r:id="rId8"/>
    <p:sldId id="521" r:id="rId9"/>
    <p:sldId id="522" r:id="rId10"/>
    <p:sldId id="523" r:id="rId11"/>
    <p:sldId id="524" r:id="rId12"/>
    <p:sldId id="525" r:id="rId13"/>
    <p:sldId id="436" r:id="rId14"/>
    <p:sldId id="265" r:id="rId15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95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71C1"/>
    <a:srgbClr val="0071BF"/>
    <a:srgbClr val="CFDEF3"/>
    <a:srgbClr val="006DBE"/>
    <a:srgbClr val="0066FF"/>
    <a:srgbClr val="007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3" autoAdjust="0"/>
    <p:restoredTop sz="94660"/>
  </p:normalViewPr>
  <p:slideViewPr>
    <p:cSldViewPr snapToObjects="1" showGuides="1">
      <p:cViewPr>
        <p:scale>
          <a:sx n="66" d="100"/>
          <a:sy n="66" d="100"/>
        </p:scale>
        <p:origin x="-216" y="32"/>
      </p:cViewPr>
      <p:guideLst>
        <p:guide pos="3795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2018/11/8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35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447885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840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8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863752" y="1772816"/>
            <a:ext cx="4787226" cy="3384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2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79376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5.1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实体完整性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55325"/>
            <a:ext cx="10058400" cy="804672"/>
          </a:xfrm>
          <a:prstGeom prst="rect">
            <a:avLst/>
          </a:prstGeom>
        </p:spPr>
      </p:pic>
      <p:pic>
        <p:nvPicPr>
          <p:cNvPr id="4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2752" y="3429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5.2.2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参照完整性检查和违约处理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关系模型的参照完整性定义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TABLE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短语定义哪些列为外码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短语指明这些外码参照哪些表的主码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Voic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225800"/>
            <a:ext cx="406400" cy="406400"/>
          </a:xfrm>
          <a:prstGeom prst="rect">
            <a:avLst/>
          </a:prstGeom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2364026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）是主码。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分别参照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主码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表的主码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12776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中的参照完整性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2132856"/>
            <a:ext cx="9106744" cy="3631763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CREATE TABLE SC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CHAR(9)  NOT NULL,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CHAR(4)  NOT NULL,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Grade    SMALLINT,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 KEY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FOREIGN 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REFERENCES Student(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),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FOREIGN 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REFERENCES Course(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 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);</a:t>
            </a:r>
            <a:endParaRPr lang="en-US" altLang="zh-CN" sz="2000" dirty="0" smtClean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140212"/>
      </p:ext>
    </p:extLst>
  </p:cSld>
  <p:clrMapOvr>
    <a:masterClrMapping/>
  </p:clrMapOvr>
  <p:transition spd="slow" advTm="2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7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0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6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4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  <p:bldP spid="20" grpId="1"/>
      <p:bldP spid="13" grpId="0"/>
      <p:bldP spid="13" grpId="1"/>
      <p:bldP spid="18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通过角色来实现将一组权限授予一个用户。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444" y="1405220"/>
            <a:ext cx="10133926" cy="48320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】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步骤如下：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）首先创建一个角色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R1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	  CREATE  ROLE  R1;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）然后使用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GRANT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语句，使角色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拥有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Student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的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SELECT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UPDATE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INSERT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权限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GRANT SELECT, UPDATE, INSERT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	 ON TABLE Student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	 TO R1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）将这个角色授予王平，张明，赵玲。使他们具有角色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所包含的全部权限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	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GRANT  R1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	 TO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王平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张明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赵玲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） 可以一次性通过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来回收王平的这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个权限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	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REVOKE  R1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	  FROM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王平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09574"/>
      </p:ext>
    </p:extLst>
  </p:cSld>
  <p:clrMapOvr>
    <a:masterClrMapping/>
  </p:clrMapOvr>
  <p:transition spd="slow" advTm="1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CAFAF13-0335-4489-9245-908565007DE1}"/>
              </a:ext>
            </a:extLst>
          </p:cNvPr>
          <p:cNvSpPr txBox="1"/>
          <p:nvPr/>
        </p:nvSpPr>
        <p:spPr>
          <a:xfrm>
            <a:off x="4529826" y="241017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281" name="任意多边形: 形状 10">
            <a:extLst>
              <a:ext uri="{FF2B5EF4-FFF2-40B4-BE49-F238E27FC236}">
                <a16:creationId xmlns:a16="http://schemas.microsoft.com/office/drawing/2014/main" id="{9C71B116-46FD-41C2-98F5-9F83B29F9F6D}"/>
              </a:ext>
            </a:extLst>
          </p:cNvPr>
          <p:cNvSpPr/>
          <p:nvPr/>
        </p:nvSpPr>
        <p:spPr>
          <a:xfrm>
            <a:off x="4312013" y="3603301"/>
            <a:ext cx="900000" cy="992053"/>
          </a:xfrm>
          <a:custGeom>
            <a:avLst/>
            <a:gdLst>
              <a:gd name="connsiteX0" fmla="*/ 0 w 271118"/>
              <a:gd name="connsiteY0" fmla="*/ 0 h 1121469"/>
              <a:gd name="connsiteX1" fmla="*/ 135559 w 271118"/>
              <a:gd name="connsiteY1" fmla="*/ 0 h 1121469"/>
              <a:gd name="connsiteX2" fmla="*/ 135559 w 271118"/>
              <a:gd name="connsiteY2" fmla="*/ 1121469 h 1121469"/>
              <a:gd name="connsiteX3" fmla="*/ 271118 w 271118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0"/>
                </a:moveTo>
                <a:lnTo>
                  <a:pt x="135559" y="0"/>
                </a:lnTo>
                <a:lnTo>
                  <a:pt x="135559" y="1121469"/>
                </a:lnTo>
                <a:lnTo>
                  <a:pt x="271118" y="112146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0" rIns="119415" bIns="53189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sp>
        <p:nvSpPr>
          <p:cNvPr id="282" name="任意多边形: 形状 13">
            <a:extLst>
              <a:ext uri="{FF2B5EF4-FFF2-40B4-BE49-F238E27FC236}">
                <a16:creationId xmlns:a16="http://schemas.microsoft.com/office/drawing/2014/main" id="{3C396F0F-97C3-404B-84AA-BE1EDBE33E23}"/>
              </a:ext>
            </a:extLst>
          </p:cNvPr>
          <p:cNvSpPr/>
          <p:nvPr/>
        </p:nvSpPr>
        <p:spPr>
          <a:xfrm>
            <a:off x="4312013" y="2708921"/>
            <a:ext cx="900000" cy="888862"/>
          </a:xfrm>
          <a:custGeom>
            <a:avLst/>
            <a:gdLst>
              <a:gd name="connsiteX0" fmla="*/ 0 w 271118"/>
              <a:gd name="connsiteY0" fmla="*/ 1121469 h 1121469"/>
              <a:gd name="connsiteX1" fmla="*/ 135559 w 271118"/>
              <a:gd name="connsiteY1" fmla="*/ 1121469 h 1121469"/>
              <a:gd name="connsiteX2" fmla="*/ 135559 w 271118"/>
              <a:gd name="connsiteY2" fmla="*/ 0 h 1121469"/>
              <a:gd name="connsiteX3" fmla="*/ 271118 w 271118"/>
              <a:gd name="connsiteY3" fmla="*/ 0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1121469"/>
                </a:moveTo>
                <a:lnTo>
                  <a:pt x="135559" y="112146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1" rIns="119415" bIns="53189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sp>
        <p:nvSpPr>
          <p:cNvPr id="283" name="任意多边形: 形状 15">
            <a:extLst>
              <a:ext uri="{FF2B5EF4-FFF2-40B4-BE49-F238E27FC236}">
                <a16:creationId xmlns:a16="http://schemas.microsoft.com/office/drawing/2014/main" id="{F3EBFE17-2A04-4BDF-ADFC-62A42EE23AE6}"/>
              </a:ext>
            </a:extLst>
          </p:cNvPr>
          <p:cNvSpPr/>
          <p:nvPr/>
        </p:nvSpPr>
        <p:spPr>
          <a:xfrm>
            <a:off x="5212012" y="2394642"/>
            <a:ext cx="3764307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</a:rPr>
              <a:t>实体完整性定义</a:t>
            </a:r>
            <a:endParaRPr lang="zh-CN" altLang="en-US" sz="2000" b="1" kern="1200" dirty="0">
              <a:solidFill>
                <a:srgbClr val="0071C1"/>
              </a:solidFill>
            </a:endParaRPr>
          </a:p>
        </p:txBody>
      </p:sp>
      <p:sp>
        <p:nvSpPr>
          <p:cNvPr id="285" name="任意多边形: 形状 17">
            <a:extLst>
              <a:ext uri="{FF2B5EF4-FFF2-40B4-BE49-F238E27FC236}">
                <a16:creationId xmlns:a16="http://schemas.microsoft.com/office/drawing/2014/main" id="{4F2B87D4-D960-4F9C-8C0D-46581EA3EFA3}"/>
              </a:ext>
            </a:extLst>
          </p:cNvPr>
          <p:cNvSpPr/>
          <p:nvPr/>
        </p:nvSpPr>
        <p:spPr>
          <a:xfrm>
            <a:off x="5231903" y="4307354"/>
            <a:ext cx="3764307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</a:rPr>
              <a:t>实体完整性检查和违约处理</a:t>
            </a:r>
            <a:endParaRPr lang="zh-CN" altLang="en-US" sz="2000" b="1" kern="1200" dirty="0">
              <a:solidFill>
                <a:srgbClr val="0071C1"/>
              </a:solidFill>
            </a:endParaRPr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DB66B8C6-4CEB-44E6-B2F1-14EAD1F239CA}"/>
              </a:ext>
            </a:extLst>
          </p:cNvPr>
          <p:cNvGrpSpPr/>
          <p:nvPr/>
        </p:nvGrpSpPr>
        <p:grpSpPr>
          <a:xfrm>
            <a:off x="3582654" y="2232305"/>
            <a:ext cx="737839" cy="2730956"/>
            <a:chOff x="954464" y="2018222"/>
            <a:chExt cx="737840" cy="2730956"/>
          </a:xfrm>
        </p:grpSpPr>
        <p:sp>
          <p:nvSpPr>
            <p:cNvPr id="287" name="任意多边形: 形状 14">
              <a:extLst>
                <a:ext uri="{FF2B5EF4-FFF2-40B4-BE49-F238E27FC236}">
                  <a16:creationId xmlns:a16="http://schemas.microsoft.com/office/drawing/2014/main" id="{DE4A9EA0-9256-47F2-B3AA-77975EB5A88E}"/>
                </a:ext>
              </a:extLst>
            </p:cNvPr>
            <p:cNvSpPr/>
            <p:nvPr/>
          </p:nvSpPr>
          <p:spPr>
            <a:xfrm rot="16200000">
              <a:off x="-51014" y="3023700"/>
              <a:ext cx="2730956" cy="720000"/>
            </a:xfrm>
            <a:custGeom>
              <a:avLst/>
              <a:gdLst>
                <a:gd name="connsiteX0" fmla="*/ 0 w 2730956"/>
                <a:gd name="connsiteY0" fmla="*/ 0 h 775026"/>
                <a:gd name="connsiteX1" fmla="*/ 2730956 w 2730956"/>
                <a:gd name="connsiteY1" fmla="*/ 0 h 775026"/>
                <a:gd name="connsiteX2" fmla="*/ 2730956 w 2730956"/>
                <a:gd name="connsiteY2" fmla="*/ 775026 h 775026"/>
                <a:gd name="connsiteX3" fmla="*/ 0 w 2730956"/>
                <a:gd name="connsiteY3" fmla="*/ 775026 h 775026"/>
                <a:gd name="connsiteX4" fmla="*/ 0 w 2730956"/>
                <a:gd name="connsiteY4" fmla="*/ 0 h 77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956" h="775026">
                  <a:moveTo>
                    <a:pt x="0" y="0"/>
                  </a:moveTo>
                  <a:lnTo>
                    <a:pt x="2730956" y="0"/>
                  </a:lnTo>
                  <a:lnTo>
                    <a:pt x="2730956" y="775026"/>
                  </a:lnTo>
                  <a:lnTo>
                    <a:pt x="0" y="7750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3039594A-AB0B-4F12-B45F-DD14052DF9AB}"/>
                </a:ext>
              </a:extLst>
            </p:cNvPr>
            <p:cNvSpPr txBox="1"/>
            <p:nvPr/>
          </p:nvSpPr>
          <p:spPr>
            <a:xfrm>
              <a:off x="1085076" y="2519805"/>
              <a:ext cx="60722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实体完整性</a:t>
              </a:r>
              <a:endParaRPr lang="zh-CN" altLang="en-US" sz="2000" b="1" baseline="0" dirty="0">
                <a:latin typeface="+mj-ea"/>
                <a:ea typeface="+mj-ea"/>
              </a:endParaRPr>
            </a:p>
          </p:txBody>
        </p:sp>
      </p:grpSp>
      <p:pic>
        <p:nvPicPr>
          <p:cNvPr id="2" name="Voic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5494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24826"/>
      </p:ext>
    </p:extLst>
  </p:cSld>
  <p:clrMapOvr>
    <a:masterClrMapping/>
  </p:clrMapOvr>
  <p:transition spd="slow" advTm="2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3000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7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/>
      <p:bldP spid="281" grpId="0" animBg="1"/>
      <p:bldP spid="282" grpId="0" animBg="1"/>
      <p:bldP spid="283" grpId="0" animBg="1"/>
      <p:bldP spid="2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实体完整性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关系模型的实体完整性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TABLE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66916" y="1886261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单属性构成的码有两种说明方法</a:t>
            </a:r>
          </a:p>
        </p:txBody>
      </p:sp>
      <p:sp>
        <p:nvSpPr>
          <p:cNvPr id="1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2407871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定义为列级约束条件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定义为表级约束条件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65943" y="3301382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对多个属性构成的码只有一种说明方法</a:t>
            </a:r>
          </a:p>
        </p:txBody>
      </p:sp>
      <p:sp>
        <p:nvSpPr>
          <p:cNvPr id="1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779" y="3822992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/>
              <a:t>定义为表级约束条件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Voic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6889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22424"/>
      </p:ext>
    </p:extLst>
  </p:cSld>
  <p:clrMapOvr>
    <a:masterClrMapping/>
  </p:clrMapOvr>
  <p:transition spd="slow" advTm="2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iterate type="lt">
                                    <p:tmPct val="10504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81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iterate type="lt">
                                    <p:tmPct val="22437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559496" y="1732746"/>
            <a:ext cx="7045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在列级</a:t>
            </a:r>
            <a:r>
              <a:rPr lang="zh-CN" altLang="en-US" sz="2000" b="1" dirty="0">
                <a:latin typeface="Times New Roman" panose="02020603050405020304" pitchFamily="18" charset="0"/>
              </a:rPr>
              <a:t>定义主码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实体完整性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[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] </a:t>
            </a:r>
            <a:r>
              <a:rPr lang="zh-CN" altLang="en-US" sz="2000" b="1" dirty="0">
                <a:latin typeface="Times New Roman" panose="02020603050405020304" pitchFamily="18" charset="0"/>
              </a:rPr>
              <a:t>将</a:t>
            </a:r>
            <a:r>
              <a:rPr lang="en-US" altLang="zh-CN" sz="2000" b="1" dirty="0">
                <a:latin typeface="Times New Roman" panose="02020603050405020304" pitchFamily="18" charset="0"/>
              </a:rPr>
              <a:t>Student</a:t>
            </a:r>
            <a:r>
              <a:rPr lang="zh-CN" altLang="en-US" sz="2000" b="1" dirty="0">
                <a:latin typeface="Times New Roman" panose="02020603050405020304" pitchFamily="18" charset="0"/>
              </a:rPr>
              <a:t>表中的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Sno</a:t>
            </a:r>
            <a:r>
              <a:rPr lang="zh-CN" altLang="en-US" sz="2000" b="1" dirty="0">
                <a:latin typeface="Times New Roman" panose="02020603050405020304" pitchFamily="18" charset="0"/>
              </a:rPr>
              <a:t>属性定义为码</a:t>
            </a:r>
          </a:p>
        </p:txBody>
      </p:sp>
      <p:sp>
        <p:nvSpPr>
          <p:cNvPr id="1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844824"/>
            <a:ext cx="9106744" cy="4093428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 TABLE Student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CHAR(9),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CHAR(20) NOT NULL,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CHAR(2),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Sage  SMALLINT,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CHAR(20),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 KEY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);</a:t>
            </a:r>
            <a:endParaRPr lang="en-US" altLang="zh-CN" sz="2000" dirty="0" smtClean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9496" y="1374135"/>
            <a:ext cx="7045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在</a:t>
            </a:r>
            <a:r>
              <a:rPr lang="zh-CN" altLang="en-US" sz="2000" b="1" dirty="0">
                <a:latin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级</a:t>
            </a:r>
            <a:r>
              <a:rPr lang="zh-CN" altLang="en-US" sz="2000" b="1" dirty="0">
                <a:latin typeface="Times New Roman" panose="02020603050405020304" pitchFamily="18" charset="0"/>
              </a:rPr>
              <a:t>定义主码 </a:t>
            </a:r>
          </a:p>
        </p:txBody>
      </p:sp>
      <p:sp>
        <p:nvSpPr>
          <p:cNvPr id="1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352" y="2385681"/>
            <a:ext cx="9106744" cy="3631763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 TABLE Student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CHAR(9)  </a:t>
            </a:r>
            <a:r>
              <a:rPr lang="en-US" altLang="zh-CN" sz="2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 KEY,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CHAR(20) NOT NULL,   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CHAR(2),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Sage  SMALLINT,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CHAR(20)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5" name="Voic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2792" y="376827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000"/>
    </mc:Choice>
    <mc:Fallback>
      <p:transition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8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" grpId="0"/>
      <p:bldP spid="4" grpId="0"/>
      <p:bldP spid="11" grpId="0" animBg="1"/>
      <p:bldP spid="11" grpId="1" animBg="1"/>
      <p:bldP spid="12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实体完整性检查和违约处理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960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插入或对主码列进行更新操作时，关系数据库管理系统按照实体完整性规则自动进行检查。包括：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775138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检查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主码值是否唯一，如果不唯一则拒绝插入或修改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检查主码的各个属性是否为空，只要有一个为空就拒绝插入或修改</a:t>
            </a:r>
          </a:p>
        </p:txBody>
      </p:sp>
      <p:pic>
        <p:nvPicPr>
          <p:cNvPr id="5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736" y="39330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59830"/>
      </p:ext>
    </p:extLst>
  </p:cSld>
  <p:clrMapOvr>
    <a:masterClrMapping/>
  </p:clrMapOvr>
  <p:transition spd="slow" advTm="3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19048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8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实体完整性检查和违约处理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960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/>
              <a:t>检查记录中主码值是否唯一的一种方法是进行全表扫描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4970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依次判断表中每一条记录的主码值与将插入记录上的主码值（或者修改的新主码值）是否相同 </a:t>
            </a:r>
          </a:p>
        </p:txBody>
      </p:sp>
      <p:pic>
        <p:nvPicPr>
          <p:cNvPr id="7" name="Picture 4" descr="5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82" y="2420888"/>
            <a:ext cx="737792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60784" y="33575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000"/>
    </mc:Choice>
    <mc:Fallback>
      <p:transition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4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实体完整性检查和违约处理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960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/>
              <a:t>表扫描缺点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4970"/>
            <a:ext cx="9217024" cy="116955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十分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耗时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为避免对基本表进行全表扫描，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核心一般都在主码上自动建立一个索引 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83" y="3068960"/>
            <a:ext cx="54959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oic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8776" y="35607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1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000"/>
    </mc:Choice>
    <mc:Fallback>
      <p:transition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4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79376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5.2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参照完整性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55325"/>
            <a:ext cx="10058400" cy="804672"/>
          </a:xfrm>
          <a:prstGeom prst="rect">
            <a:avLst/>
          </a:prstGeom>
        </p:spPr>
      </p:pic>
      <p:pic>
        <p:nvPicPr>
          <p:cNvPr id="5" name="Voic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4760" y="36623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5.2.1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参照完整性定义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关系模型的参照完整性定义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TABLE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短语定义哪些列为外码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短语指明这些外码参照哪些表的主码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Voic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225800"/>
            <a:ext cx="406400" cy="406400"/>
          </a:xfrm>
          <a:prstGeom prst="rect">
            <a:avLst/>
          </a:prstGeom>
        </p:spPr>
      </p:pic>
      <p:sp>
        <p:nvSpPr>
          <p:cNvPr id="1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2364026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）是主码。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分别参照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主码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表的主码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12776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中的参照完整性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2132856"/>
            <a:ext cx="9106744" cy="3631763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CREATE TABLE SC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CHAR(9)  NOT NULL,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CHAR(4)  NOT NULL,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Grade    SMALLINT,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 KEY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FOREIGN 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REFERENCES Student(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),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FOREIGN </a:t>
            </a:r>
            <a:r>
              <a:rPr lang="en-US" altLang="zh-CN" sz="2000" dirty="0">
                <a:solidFill>
                  <a:srgbClr val="FF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REFERENCES Course(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   </a:t>
            </a:r>
          </a:p>
          <a:p>
            <a:pPr marL="457200" indent="-457200" eaLnBrk="1" hangingPunct="1">
              <a:spcBef>
                <a:spcPct val="50000"/>
              </a:spcBef>
              <a:buClr>
                <a:schemeClr val="bg1"/>
              </a:buClr>
              <a:buSzTx/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);</a:t>
            </a:r>
            <a:endParaRPr lang="en-US" altLang="zh-CN" sz="2000" dirty="0" smtClean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79458"/>
      </p:ext>
    </p:extLst>
  </p:cSld>
  <p:clrMapOvr>
    <a:masterClrMapping/>
  </p:clrMapOvr>
  <p:transition spd="slow" advTm="2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1083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7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0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600"/>
                                  </p:stCondLst>
                                  <p:iterate type="lt">
                                    <p:tmPct val="9821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4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  <p:bldP spid="20" grpId="1"/>
      <p:bldP spid="13" grpId="0"/>
      <p:bldP spid="13" grpId="1"/>
      <p:bldP spid="18" grpId="0"/>
      <p:bldP spid="21" grpId="0" animBg="1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12099</TotalTime>
  <Pages>0</Pages>
  <Words>617</Words>
  <Characters>0</Characters>
  <Application>Microsoft Office PowerPoint</Application>
  <DocSecurity>0</DocSecurity>
  <PresentationFormat>宽屏</PresentationFormat>
  <Lines>0</Lines>
  <Paragraphs>103</Paragraphs>
  <Slides>12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Consolas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1082</cp:revision>
  <dcterms:created xsi:type="dcterms:W3CDTF">2014-10-22T07:43:12Z</dcterms:created>
  <dcterms:modified xsi:type="dcterms:W3CDTF">2018-11-08T14:02:37Z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